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handoutMasterIdLst>
    <p:handoutMasterId r:id="rId22"/>
  </p:handoutMasterIdLst>
  <p:sldIdLst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112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2A60D62-9FFA-44E0-9FEB-7E2B16B278D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04767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6419C-25DF-47A3-9DB5-95BD9D574CD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34676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0A2F3-1F3D-4E9E-BFBC-BA43F502DE7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14855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E4EE1-8A88-4146-A6A5-8A91FC63B6E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921046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B8644-6B82-4F97-B0BA-C64589830C0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39267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62B448-6F1B-47B3-AF75-F2DCD85A026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9018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8341D-7A08-4030-9DF0-E9F804D6CA5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529637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32350-A351-4672-BA5B-265210B887F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32014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DFDDC-2D79-4674-B8BD-F48D121ECB9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099613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24534-C1D4-4D57-9807-E4A930F9E21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850183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212BB-8B15-4485-901A-C3299C9C05F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124470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A9B8F5-AC42-4E9C-AEE6-739A05A9BAD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95360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94A78-A9D2-443D-97F5-9410A3624E7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319644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AC745-9A25-451D-8934-8B2109A8925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91619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32AB9-5552-4CAB-9745-AC680B3079D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296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A977E-D61A-4B9A-A477-A5A3526ABDD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23491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09530C-2EDF-4C38-BE0E-8204E26EC06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71188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2A277-81B8-426A-AE5F-E6017BC5E2F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37465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E8D95-AF63-41AB-824F-D7053D95E9B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05641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E5F56-DA5B-4CB2-924D-A4D8048DA35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4112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D7137-E990-4469-859D-327DF9034F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02923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F8A99-83EB-4DB9-B3F0-F9652C3F0B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40320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50FEB-B6D7-40CC-929A-32247C1359E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12745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531868F4-D51F-46C7-B1A8-577DD5767B1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31" name="Picture 7" descr="001268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65E891CC-9FC3-43AA-9BB0-DB7313B2A8B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8100" y="0"/>
            <a:ext cx="9105900" cy="46497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CC99">
                  <a:alpha val="67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zh-CN"/>
              <a:t>  </a:t>
            </a:r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>
            <a:off x="0" y="4572000"/>
            <a:ext cx="9144000" cy="0"/>
          </a:xfrm>
          <a:prstGeom prst="line">
            <a:avLst/>
          </a:prstGeom>
          <a:noFill/>
          <a:ln w="222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076" name="Picture 4" descr="图片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79525"/>
            <a:ext cx="7391400" cy="527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QQ截图201212281319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33400"/>
            <a:ext cx="9144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2438400" y="609600"/>
            <a:ext cx="56388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i="1" kern="10">
                <a:ln w="9525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339966"/>
                </a:solidFill>
                <a:latin typeface="华文彩云"/>
                <a:ea typeface="华文彩云"/>
              </a:rPr>
              <a:t>英语教学课件系列</a:t>
            </a:r>
          </a:p>
        </p:txBody>
      </p:sp>
      <p:sp>
        <p:nvSpPr>
          <p:cNvPr id="3079" name="WordArt 7"/>
          <p:cNvSpPr>
            <a:spLocks noChangeArrowheads="1" noChangeShapeType="1" noTextEdit="1"/>
          </p:cNvSpPr>
          <p:nvPr/>
        </p:nvSpPr>
        <p:spPr bwMode="auto">
          <a:xfrm rot="-1038596">
            <a:off x="3352800" y="4267200"/>
            <a:ext cx="6096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 kern="10">
                <a:ln w="9525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3366FF"/>
                </a:soli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Arial"/>
                <a:cs typeface="Arial"/>
              </a:rPr>
              <a:t>Go</a:t>
            </a:r>
            <a:endParaRPr lang="zh-CN" altLang="en-US" sz="3600" b="1" i="1" kern="10">
              <a:ln w="9525">
                <a:solidFill>
                  <a:srgbClr val="3366FF"/>
                </a:solidFill>
                <a:round/>
                <a:headEnd/>
                <a:tailEnd/>
              </a:ln>
              <a:solidFill>
                <a:srgbClr val="3366FF"/>
              </a:soli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080" name="WordArt 8"/>
          <p:cNvSpPr>
            <a:spLocks noChangeArrowheads="1" noChangeShapeType="1" noTextEdit="1"/>
          </p:cNvSpPr>
          <p:nvPr/>
        </p:nvSpPr>
        <p:spPr bwMode="auto">
          <a:xfrm rot="-597107">
            <a:off x="4191000" y="4095750"/>
            <a:ext cx="5334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 kern="1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rgbClr val="CC3300"/>
                </a:soli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Arial"/>
                <a:cs typeface="Arial"/>
              </a:rPr>
              <a:t>for</a:t>
            </a:r>
            <a:endParaRPr lang="zh-CN" altLang="en-US" sz="3600" b="1" i="1" kern="10">
              <a:ln w="9525">
                <a:solidFill>
                  <a:srgbClr val="CC3300"/>
                </a:solidFill>
                <a:round/>
                <a:headEnd/>
                <a:tailEnd/>
              </a:ln>
              <a:solidFill>
                <a:srgbClr val="CC3300"/>
              </a:soli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081" name="WordArt 9"/>
          <p:cNvSpPr>
            <a:spLocks noChangeArrowheads="1" noChangeShapeType="1" noTextEdit="1"/>
          </p:cNvSpPr>
          <p:nvPr/>
        </p:nvSpPr>
        <p:spPr bwMode="auto">
          <a:xfrm rot="-808854">
            <a:off x="4876800" y="3962400"/>
            <a:ext cx="5334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 kern="10">
                <a:ln w="9525">
                  <a:solidFill>
                    <a:srgbClr val="3333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Arial"/>
                <a:cs typeface="Arial"/>
              </a:rPr>
              <a:t>it!</a:t>
            </a:r>
            <a:endParaRPr lang="zh-CN" altLang="en-US" sz="3600" b="1" i="1" kern="10">
              <a:ln w="9525">
                <a:solidFill>
                  <a:srgbClr val="333399"/>
                </a:solidFill>
                <a:round/>
                <a:headEnd/>
                <a:tailEnd/>
              </a:ln>
              <a:solidFill>
                <a:srgbClr val="333399"/>
              </a:soli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2298" name="WordArt 10"/>
          <p:cNvSpPr>
            <a:spLocks noChangeArrowheads="1" noChangeShapeType="1" noTextEdit="1"/>
          </p:cNvSpPr>
          <p:nvPr/>
        </p:nvSpPr>
        <p:spPr bwMode="auto">
          <a:xfrm>
            <a:off x="6324600" y="1752600"/>
            <a:ext cx="1905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七年级下册</a:t>
            </a:r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>
            <a:off x="914400" y="1524000"/>
            <a:ext cx="7315200" cy="0"/>
          </a:xfrm>
          <a:prstGeom prst="line">
            <a:avLst/>
          </a:prstGeom>
          <a:noFill/>
          <a:ln w="57150" cmpd="thinThick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8" grpId="0" animBg="1"/>
      <p:bldP spid="1229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125538"/>
            <a:ext cx="8229600" cy="4321175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1. </a:t>
            </a:r>
            <a:r>
              <a:rPr lang="zh-CN" altLang="en-US" b="1" smtClean="0">
                <a:latin typeface="Times New Roman" pitchFamily="18" charset="0"/>
              </a:rPr>
              <a:t>她现在不在学英语。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zh-CN" altLang="en-US" b="1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zh-CN" altLang="en-US" b="1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2. </a:t>
            </a:r>
            <a:r>
              <a:rPr lang="zh-CN" altLang="en-US" b="1" smtClean="0">
                <a:latin typeface="Times New Roman" pitchFamily="18" charset="0"/>
              </a:rPr>
              <a:t>她们在干什么</a:t>
            </a:r>
            <a:r>
              <a:rPr lang="en-US" altLang="zh-CN" b="1" smtClean="0">
                <a:latin typeface="Times New Roman" pitchFamily="18" charset="0"/>
              </a:rPr>
              <a:t>? </a:t>
            </a:r>
            <a:r>
              <a:rPr lang="zh-CN" altLang="en-US" b="1" smtClean="0">
                <a:latin typeface="Times New Roman" pitchFamily="18" charset="0"/>
              </a:rPr>
              <a:t>正在打排球。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zh-CN" altLang="en-US" b="1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zh-CN" altLang="en-US" b="1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zh-CN" altLang="en-US" b="1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3. Lucy </a:t>
            </a:r>
            <a:r>
              <a:rPr lang="zh-CN" altLang="en-US" b="1" smtClean="0">
                <a:latin typeface="Times New Roman" pitchFamily="18" charset="0"/>
              </a:rPr>
              <a:t>和</a:t>
            </a:r>
            <a:r>
              <a:rPr lang="en-US" altLang="zh-CN" b="1" smtClean="0">
                <a:latin typeface="Times New Roman" pitchFamily="18" charset="0"/>
              </a:rPr>
              <a:t>Mary</a:t>
            </a:r>
            <a:r>
              <a:rPr lang="zh-CN" altLang="en-US" b="1" smtClean="0">
                <a:latin typeface="Times New Roman" pitchFamily="18" charset="0"/>
              </a:rPr>
              <a:t>正在做作业。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042988" y="1773238"/>
            <a:ext cx="69135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She isn’t learning English now.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971550" y="3429000"/>
            <a:ext cx="5905500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--What are they doing? 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--They are playing volleyball.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900113" y="5516563"/>
            <a:ext cx="7704137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Lucy and Mary are doing their homework. 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2195513" y="333375"/>
            <a:ext cx="49672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000" b="1">
                <a:solidFill>
                  <a:srgbClr val="000099"/>
                </a:solidFill>
              </a:rPr>
              <a:t>Ⅲ</a:t>
            </a:r>
            <a:r>
              <a:rPr lang="en-US" altLang="zh-CN" sz="4000" b="1">
                <a:solidFill>
                  <a:srgbClr val="000099"/>
                </a:solidFill>
              </a:rPr>
              <a:t>. </a:t>
            </a:r>
            <a:r>
              <a:rPr lang="zh-CN" altLang="en-US" sz="4000" b="1">
                <a:solidFill>
                  <a:srgbClr val="000099"/>
                </a:solidFill>
              </a:rPr>
              <a:t>汉译英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60" grpId="0"/>
      <p:bldP spid="194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39763" y="658813"/>
            <a:ext cx="8351837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200" b="1">
                <a:latin typeface="Times New Roman" pitchFamily="18" charset="0"/>
              </a:rPr>
              <a:t>4. </a:t>
            </a:r>
            <a:r>
              <a:rPr kumimoji="1" lang="zh-CN" altLang="en-US" sz="3200" b="1">
                <a:latin typeface="Times New Roman" pitchFamily="18" charset="0"/>
              </a:rPr>
              <a:t>男孩子们正在池里游泳。</a:t>
            </a:r>
          </a:p>
          <a:p>
            <a:pPr eaLnBrk="1" hangingPunct="1"/>
            <a:endParaRPr kumimoji="1" lang="zh-CN" altLang="en-US" sz="3200" b="1">
              <a:latin typeface="Times New Roman" pitchFamily="18" charset="0"/>
            </a:endParaRPr>
          </a:p>
          <a:p>
            <a:pPr eaLnBrk="1" hangingPunct="1"/>
            <a:endParaRPr kumimoji="1" lang="zh-CN" altLang="en-US" sz="3200" b="1">
              <a:latin typeface="Times New Roman" pitchFamily="18" charset="0"/>
            </a:endParaRPr>
          </a:p>
          <a:p>
            <a:pPr eaLnBrk="1" hangingPunct="1"/>
            <a:r>
              <a:rPr kumimoji="1" lang="en-US" altLang="zh-CN" sz="3200" b="1">
                <a:latin typeface="Times New Roman" pitchFamily="18" charset="0"/>
              </a:rPr>
              <a:t>5. </a:t>
            </a:r>
            <a:r>
              <a:rPr kumimoji="1" lang="zh-CN" altLang="en-US" sz="3200" b="1">
                <a:latin typeface="Times New Roman" pitchFamily="18" charset="0"/>
              </a:rPr>
              <a:t>她正在等我。</a:t>
            </a:r>
          </a:p>
          <a:p>
            <a:pPr eaLnBrk="1" hangingPunct="1"/>
            <a:endParaRPr kumimoji="1" lang="zh-CN" altLang="en-US" sz="3200" b="1">
              <a:latin typeface="Times New Roman" pitchFamily="18" charset="0"/>
            </a:endParaRPr>
          </a:p>
          <a:p>
            <a:pPr eaLnBrk="1" hangingPunct="1"/>
            <a:endParaRPr kumimoji="1" lang="zh-CN" altLang="en-US" sz="3200" b="1">
              <a:latin typeface="Times New Roman" pitchFamily="18" charset="0"/>
            </a:endParaRPr>
          </a:p>
          <a:p>
            <a:pPr eaLnBrk="1" hangingPunct="1"/>
            <a:r>
              <a:rPr kumimoji="1" lang="en-US" altLang="zh-CN" sz="3200" b="1">
                <a:latin typeface="Times New Roman" pitchFamily="18" charset="0"/>
              </a:rPr>
              <a:t>6. </a:t>
            </a:r>
            <a:r>
              <a:rPr kumimoji="1" lang="zh-CN" altLang="en-US" sz="3200" b="1">
                <a:latin typeface="Times New Roman" pitchFamily="18" charset="0"/>
              </a:rPr>
              <a:t>我和朋友正在看书。</a:t>
            </a:r>
          </a:p>
          <a:p>
            <a:pPr eaLnBrk="1" hangingPunct="1"/>
            <a:endParaRPr kumimoji="1" lang="zh-CN" altLang="en-US" sz="3200" b="1">
              <a:latin typeface="Times New Roman" pitchFamily="18" charset="0"/>
            </a:endParaRPr>
          </a:p>
          <a:p>
            <a:pPr eaLnBrk="1" hangingPunct="1"/>
            <a:endParaRPr kumimoji="1" lang="zh-CN" altLang="en-US" sz="3200" b="1">
              <a:latin typeface="Times New Roman" pitchFamily="18" charset="0"/>
            </a:endParaRPr>
          </a:p>
          <a:p>
            <a:pPr eaLnBrk="1" hangingPunct="1"/>
            <a:r>
              <a:rPr kumimoji="1" lang="en-US" altLang="zh-CN" sz="3200" b="1">
                <a:latin typeface="Times New Roman" pitchFamily="18" charset="0"/>
              </a:rPr>
              <a:t>7. </a:t>
            </a:r>
            <a:r>
              <a:rPr kumimoji="1" lang="zh-CN" altLang="en-US" sz="3200" b="1">
                <a:latin typeface="Times New Roman" pitchFamily="18" charset="0"/>
              </a:rPr>
              <a:t>你们正在谈论这张画吗</a:t>
            </a:r>
            <a:r>
              <a:rPr kumimoji="1" lang="en-US" altLang="zh-CN" sz="3200" b="1">
                <a:latin typeface="Times New Roman" pitchFamily="18" charset="0"/>
              </a:rPr>
              <a:t>?</a:t>
            </a:r>
            <a:endParaRPr kumimoji="1" lang="en-US" altLang="zh-CN" sz="4000" b="1">
              <a:latin typeface="Times New Roman" pitchFamily="18" charset="0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927100" y="1377950"/>
            <a:ext cx="7105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The boys are swimming in the pool.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998538" y="2746375"/>
            <a:ext cx="4387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She is waiting for me.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071563" y="4259263"/>
            <a:ext cx="6305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I am reading with my friend(s).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927100" y="5699125"/>
            <a:ext cx="69405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Are</a:t>
            </a:r>
            <a:r>
              <a:rPr kumimoji="1" lang="en-US" altLang="zh-CN" sz="4000" b="1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you talking about the picture?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  <p:bldP spid="20484" grpId="0"/>
      <p:bldP spid="20485" grpId="0"/>
      <p:bldP spid="2048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905000"/>
            <a:ext cx="7993063" cy="3744913"/>
          </a:xfrm>
          <a:noFill/>
        </p:spPr>
        <p:txBody>
          <a:bodyPr wrap="none"/>
          <a:lstStyle/>
          <a:p>
            <a:pPr marL="609600" indent="-609600" eaLnBrk="1" hangingPunct="1">
              <a:spcBef>
                <a:spcPct val="50000"/>
              </a:spcBef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1. </a:t>
            </a:r>
            <a:r>
              <a:rPr lang="zh-CN" altLang="en-US" b="1" smtClean="0">
                <a:latin typeface="Times New Roman" pitchFamily="18" charset="0"/>
              </a:rPr>
              <a:t>河边有许多男孩在钓鱼。</a:t>
            </a:r>
          </a:p>
          <a:p>
            <a:pPr marL="609600" indent="-609600" eaLnBrk="1" hangingPunct="1">
              <a:spcBef>
                <a:spcPct val="50000"/>
              </a:spcBef>
              <a:buFontTx/>
              <a:buNone/>
            </a:pPr>
            <a:r>
              <a:rPr lang="zh-CN" altLang="en-US" b="1" smtClean="0">
                <a:latin typeface="Times New Roman" pitchFamily="18" charset="0"/>
              </a:rPr>
              <a:t>   </a:t>
            </a:r>
            <a:r>
              <a:rPr lang="en-US" altLang="zh-CN" b="1" smtClean="0">
                <a:latin typeface="Times New Roman" pitchFamily="18" charset="0"/>
              </a:rPr>
              <a:t>____ the river, many boys _____ ________.</a:t>
            </a:r>
          </a:p>
          <a:p>
            <a:pPr marL="609600" indent="-609600" eaLnBrk="1" hangingPunct="1">
              <a:spcBef>
                <a:spcPct val="50000"/>
              </a:spcBef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2. --</a:t>
            </a:r>
            <a:r>
              <a:rPr lang="zh-CN" altLang="en-US" b="1" smtClean="0">
                <a:latin typeface="Times New Roman" pitchFamily="18" charset="0"/>
              </a:rPr>
              <a:t>他在写字嘛？</a:t>
            </a:r>
            <a:r>
              <a:rPr lang="en-US" altLang="zh-CN" b="1" smtClean="0">
                <a:latin typeface="Times New Roman" pitchFamily="18" charset="0"/>
              </a:rPr>
              <a:t>--</a:t>
            </a:r>
            <a:r>
              <a:rPr lang="zh-CN" altLang="en-US" b="1" smtClean="0">
                <a:latin typeface="Times New Roman" pitchFamily="18" charset="0"/>
              </a:rPr>
              <a:t>不</a:t>
            </a:r>
            <a:r>
              <a:rPr lang="en-US" altLang="zh-CN" b="1" smtClean="0">
                <a:latin typeface="Times New Roman" pitchFamily="18" charset="0"/>
              </a:rPr>
              <a:t>, </a:t>
            </a:r>
            <a:r>
              <a:rPr lang="zh-CN" altLang="en-US" b="1" smtClean="0">
                <a:latin typeface="Times New Roman" pitchFamily="18" charset="0"/>
              </a:rPr>
              <a:t>他在画画。</a:t>
            </a:r>
          </a:p>
          <a:p>
            <a:pPr marL="609600" indent="-609600" eaLnBrk="1" hangingPunct="1">
              <a:spcBef>
                <a:spcPct val="50000"/>
              </a:spcBef>
              <a:buFontTx/>
              <a:buNone/>
            </a:pPr>
            <a:r>
              <a:rPr lang="zh-CN" altLang="en-US" b="1" smtClean="0">
                <a:latin typeface="Times New Roman" pitchFamily="18" charset="0"/>
              </a:rPr>
              <a:t>    </a:t>
            </a:r>
            <a:r>
              <a:rPr lang="en-US" altLang="zh-CN" b="1" smtClean="0">
                <a:latin typeface="Times New Roman" pitchFamily="18" charset="0"/>
              </a:rPr>
              <a:t>-- ____ he writing? </a:t>
            </a:r>
          </a:p>
          <a:p>
            <a:pPr marL="609600" indent="-609600" eaLnBrk="1" hangingPunct="1">
              <a:spcBef>
                <a:spcPct val="50000"/>
              </a:spcBef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    -- No, he ____ __________.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971550" y="2552700"/>
            <a:ext cx="9366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By</a:t>
            </a:r>
            <a:r>
              <a:rPr kumimoji="1" lang="en-US" altLang="zh-CN" sz="2800">
                <a:solidFill>
                  <a:srgbClr val="FF0066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5580063" y="2625725"/>
            <a:ext cx="28082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are</a:t>
            </a:r>
            <a:r>
              <a:rPr kumimoji="1" lang="en-US" altLang="zh-CN" sz="2800">
                <a:solidFill>
                  <a:srgbClr val="FF0066"/>
                </a:solidFill>
                <a:latin typeface="Comic Sans MS" pitchFamily="66" charset="0"/>
              </a:rPr>
              <a:t>  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fishing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1403350" y="4065588"/>
            <a:ext cx="863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Is</a:t>
            </a:r>
            <a:r>
              <a:rPr kumimoji="1" lang="en-US" altLang="zh-CN" sz="2800">
                <a:solidFill>
                  <a:srgbClr val="FF0066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2771775" y="4786313"/>
            <a:ext cx="26638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is</a:t>
            </a:r>
            <a:r>
              <a:rPr kumimoji="1" lang="en-US" altLang="zh-CN" sz="2800">
                <a:solidFill>
                  <a:srgbClr val="FF0066"/>
                </a:solidFill>
                <a:latin typeface="Comic Sans MS" pitchFamily="66" charset="0"/>
              </a:rPr>
              <a:t>  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drawing</a:t>
            </a:r>
            <a:r>
              <a:rPr kumimoji="1" lang="en-US" altLang="zh-CN" sz="2800">
                <a:solidFill>
                  <a:srgbClr val="FF0066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-457200" y="762000"/>
            <a:ext cx="5976938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000" b="1">
                <a:solidFill>
                  <a:srgbClr val="000099"/>
                </a:solidFill>
              </a:rPr>
              <a:t>Ⅳ</a:t>
            </a:r>
            <a:r>
              <a:rPr lang="en-US" altLang="zh-CN" sz="4000" b="1">
                <a:solidFill>
                  <a:srgbClr val="000099"/>
                </a:solidFill>
              </a:rPr>
              <a:t>. </a:t>
            </a:r>
            <a:r>
              <a:rPr lang="zh-CN" altLang="en-US" sz="4000" b="1">
                <a:solidFill>
                  <a:srgbClr val="000099"/>
                </a:solidFill>
              </a:rPr>
              <a:t>根据汉语填空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utoUpdateAnimBg="0"/>
      <p:bldP spid="21508" grpId="0" autoUpdateAnimBg="0"/>
      <p:bldP spid="21509" grpId="0" autoUpdateAnimBg="0"/>
      <p:bldP spid="21510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908050"/>
            <a:ext cx="8229600" cy="4959350"/>
          </a:xfrm>
          <a:noFill/>
        </p:spPr>
        <p:txBody>
          <a:bodyPr wrap="none"/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3. --</a:t>
            </a:r>
            <a:r>
              <a:rPr lang="zh-CN" altLang="en-US" b="1" smtClean="0">
                <a:latin typeface="Times New Roman" pitchFamily="18" charset="0"/>
              </a:rPr>
              <a:t>你会做玩具飞机嘛？</a:t>
            </a:r>
            <a:r>
              <a:rPr lang="en-US" altLang="zh-CN" b="1" smtClean="0">
                <a:latin typeface="Times New Roman" pitchFamily="18" charset="0"/>
              </a:rPr>
              <a:t>--</a:t>
            </a:r>
            <a:r>
              <a:rPr lang="zh-CN" altLang="en-US" b="1" smtClean="0">
                <a:latin typeface="Times New Roman" pitchFamily="18" charset="0"/>
              </a:rPr>
              <a:t>不</a:t>
            </a:r>
            <a:r>
              <a:rPr lang="en-US" altLang="zh-CN" b="1" smtClean="0">
                <a:latin typeface="Times New Roman" pitchFamily="18" charset="0"/>
              </a:rPr>
              <a:t>, </a:t>
            </a:r>
            <a:r>
              <a:rPr lang="zh-CN" altLang="en-US" b="1" smtClean="0">
                <a:latin typeface="Times New Roman" pitchFamily="18" charset="0"/>
              </a:rPr>
              <a:t>但我哥哥会。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 smtClean="0">
                <a:latin typeface="Times New Roman" pitchFamily="18" charset="0"/>
              </a:rPr>
              <a:t>    </a:t>
            </a:r>
            <a:r>
              <a:rPr lang="en-US" altLang="zh-CN" b="1" smtClean="0">
                <a:latin typeface="Times New Roman" pitchFamily="18" charset="0"/>
              </a:rPr>
              <a:t>--Can you ______ a toy plane?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    --No, ____ my brother ____.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4. </a:t>
            </a:r>
            <a:r>
              <a:rPr lang="zh-CN" altLang="en-US" b="1" smtClean="0">
                <a:latin typeface="Times New Roman" pitchFamily="18" charset="0"/>
              </a:rPr>
              <a:t>树下有一些女孩，其中有</a:t>
            </a:r>
            <a:r>
              <a:rPr lang="en-US" altLang="zh-CN" b="1" smtClean="0">
                <a:latin typeface="Times New Roman" pitchFamily="18" charset="0"/>
              </a:rPr>
              <a:t>4</a:t>
            </a:r>
            <a:r>
              <a:rPr lang="zh-CN" altLang="en-US" b="1" smtClean="0">
                <a:latin typeface="Times New Roman" pitchFamily="18" charset="0"/>
              </a:rPr>
              <a:t>人在打牌。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b="1" smtClean="0">
                <a:latin typeface="Times New Roman" pitchFamily="18" charset="0"/>
              </a:rPr>
              <a:t>    </a:t>
            </a:r>
            <a:r>
              <a:rPr lang="en-US" altLang="zh-CN" b="1" smtClean="0">
                <a:latin typeface="Times New Roman" pitchFamily="18" charset="0"/>
              </a:rPr>
              <a:t>______ the tree, there are some girls, four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    ____ _____ are ________ ______.</a:t>
            </a:r>
          </a:p>
          <a:p>
            <a:pPr eaLnBrk="1" hangingPunct="1"/>
            <a:endParaRPr lang="en-US" altLang="zh-CN" smtClean="0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771775" y="1628775"/>
            <a:ext cx="12239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make</a:t>
            </a:r>
            <a:r>
              <a:rPr kumimoji="1" lang="en-US" altLang="zh-CN" sz="2800">
                <a:solidFill>
                  <a:schemeClr val="folHlink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835150" y="2349500"/>
            <a:ext cx="8651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but</a:t>
            </a:r>
            <a:r>
              <a:rPr kumimoji="1" lang="en-US" altLang="zh-CN" sz="2800">
                <a:solidFill>
                  <a:srgbClr val="FF0066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900113" y="3789363"/>
            <a:ext cx="14398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Under</a:t>
            </a:r>
            <a:r>
              <a:rPr kumimoji="1" lang="en-US" altLang="zh-CN" sz="2800">
                <a:solidFill>
                  <a:srgbClr val="FF0066"/>
                </a:solidFill>
                <a:latin typeface="Comic Sans MS" pitchFamily="66" charset="0"/>
              </a:rPr>
              <a:t>  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1042988" y="4508500"/>
            <a:ext cx="2133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of</a:t>
            </a:r>
            <a:r>
              <a:rPr kumimoji="1" lang="en-US" altLang="zh-CN" sz="2800">
                <a:solidFill>
                  <a:srgbClr val="FF0066"/>
                </a:solidFill>
                <a:latin typeface="Comic Sans MS" pitchFamily="66" charset="0"/>
              </a:rPr>
              <a:t> 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them</a:t>
            </a:r>
            <a:r>
              <a:rPr kumimoji="1" lang="en-US" altLang="zh-CN" sz="2800">
                <a:solidFill>
                  <a:srgbClr val="FF0066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3492500" y="4508500"/>
            <a:ext cx="32400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 playing</a:t>
            </a:r>
            <a:r>
              <a:rPr kumimoji="1" lang="en-US" altLang="zh-CN" sz="2800">
                <a:solidFill>
                  <a:srgbClr val="FF0066"/>
                </a:solidFill>
                <a:latin typeface="Comic Sans MS" pitchFamily="66" charset="0"/>
              </a:rPr>
              <a:t> 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cards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4859338" y="2349500"/>
            <a:ext cx="8651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can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utoUpdateAnimBg="0"/>
      <p:bldP spid="22532" grpId="0" autoUpdateAnimBg="0"/>
      <p:bldP spid="22533" grpId="0" autoUpdateAnimBg="0"/>
      <p:bldP spid="22534" grpId="0" autoUpdateAnimBg="0"/>
      <p:bldP spid="22535" grpId="0" autoUpdateAnimBg="0"/>
      <p:bldP spid="225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50825" y="1196975"/>
            <a:ext cx="8497888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kumimoji="1" lang="en-US" altLang="zh-CN" sz="3200" b="1">
                <a:solidFill>
                  <a:srgbClr val="000000"/>
                </a:solidFill>
                <a:latin typeface="Times New Roman" pitchFamily="18" charset="0"/>
              </a:rPr>
              <a:t>We clean our classroom in the afternoon.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rgbClr val="000000"/>
                </a:solidFill>
                <a:latin typeface="Times New Roman" pitchFamily="18" charset="0"/>
              </a:rPr>
              <a:t>     (</a:t>
            </a:r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</a:rPr>
              <a:t>改为现在进行时</a:t>
            </a:r>
            <a:r>
              <a:rPr kumimoji="1" lang="en-US" altLang="zh-CN" sz="3200" b="1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rgbClr val="000000"/>
                </a:solidFill>
                <a:latin typeface="Times New Roman" pitchFamily="18" charset="0"/>
              </a:rPr>
              <a:t>    We ____ ________ our classroom now.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rgbClr val="000000"/>
                </a:solidFill>
                <a:latin typeface="Times New Roman" pitchFamily="18" charset="0"/>
              </a:rPr>
              <a:t>2. He is doing his homework now.  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rgbClr val="000000"/>
                </a:solidFill>
                <a:latin typeface="Times New Roman" pitchFamily="18" charset="0"/>
              </a:rPr>
              <a:t>    (</a:t>
            </a:r>
            <a:r>
              <a:rPr kumimoji="1" lang="zh-CN" altLang="en-US" sz="3200" b="1">
                <a:solidFill>
                  <a:srgbClr val="000000"/>
                </a:solidFill>
                <a:latin typeface="Times New Roman" pitchFamily="18" charset="0"/>
              </a:rPr>
              <a:t>改为一般疑问句并作否定回答</a:t>
            </a:r>
            <a:r>
              <a:rPr kumimoji="1" lang="en-US" altLang="zh-CN" sz="3200" b="1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rgbClr val="000000"/>
                </a:solidFill>
                <a:latin typeface="Times New Roman" pitchFamily="18" charset="0"/>
              </a:rPr>
              <a:t>    -- _____ _____ doing  _____ homework now?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rgbClr val="000000"/>
                </a:solidFill>
                <a:latin typeface="Times New Roman" pitchFamily="18" charset="0"/>
              </a:rPr>
              <a:t>    -- No, ____ _____.</a:t>
            </a:r>
            <a:endParaRPr kumimoji="1" lang="en-US" altLang="zh-CN" sz="3200" b="1">
              <a:latin typeface="Times New Roman" pitchFamily="18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116013" y="1989138"/>
            <a:ext cx="1439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kumimoji="1" lang="zh-CN" altLang="zh-CN" sz="2400">
              <a:latin typeface="Times New Roman" pitchFamily="18" charset="0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476375" y="2636838"/>
            <a:ext cx="2590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are</a:t>
            </a:r>
            <a:r>
              <a:rPr kumimoji="1" lang="en-US" altLang="zh-CN" sz="2400" b="1">
                <a:solidFill>
                  <a:srgbClr val="FF00FF"/>
                </a:solidFill>
                <a:latin typeface="Times New Roman" pitchFamily="18" charset="0"/>
              </a:rPr>
              <a:t> 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cleaning</a:t>
            </a:r>
            <a:r>
              <a:rPr kumimoji="1" lang="en-US" altLang="zh-CN" sz="2400">
                <a:latin typeface="Times New Roman" pitchFamily="18" charset="0"/>
              </a:rPr>
              <a:t> 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1116013" y="4797425"/>
            <a:ext cx="22320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en-US" altLang="zh-CN" sz="2400">
                <a:latin typeface="Times New Roman" pitchFamily="18" charset="0"/>
              </a:rPr>
              <a:t>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Is</a:t>
            </a:r>
            <a:r>
              <a:rPr kumimoji="1" lang="en-US" altLang="zh-CN" sz="2400" b="1" i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he</a:t>
            </a:r>
            <a:r>
              <a:rPr kumimoji="1" lang="en-US" altLang="zh-CN" sz="2400" b="1" i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   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4427538" y="4797425"/>
            <a:ext cx="12255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his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1908175" y="5589588"/>
            <a:ext cx="18716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he</a:t>
            </a:r>
            <a:r>
              <a:rPr lang="en-US" altLang="zh-CN"/>
              <a:t>    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isn’t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484438" y="404813"/>
            <a:ext cx="316865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000" b="1">
                <a:solidFill>
                  <a:srgbClr val="000099"/>
                </a:solidFill>
                <a:latin typeface="Times New Roman" pitchFamily="18" charset="0"/>
              </a:rPr>
              <a:t>Ⅴ</a:t>
            </a:r>
            <a:r>
              <a:rPr lang="en-US" altLang="zh-CN" sz="4000" b="1">
                <a:solidFill>
                  <a:srgbClr val="000099"/>
                </a:solidFill>
                <a:latin typeface="Times New Roman" pitchFamily="18" charset="0"/>
              </a:rPr>
              <a:t>. </a:t>
            </a:r>
            <a:r>
              <a:rPr lang="zh-CN" altLang="en-US" sz="4000" b="1">
                <a:solidFill>
                  <a:srgbClr val="000099"/>
                </a:solidFill>
                <a:latin typeface="Times New Roman" pitchFamily="18" charset="0"/>
              </a:rPr>
              <a:t>句型转换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  <p:bldP spid="23557" grpId="0"/>
      <p:bldP spid="23558" grpId="0"/>
      <p:bldP spid="2355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620713"/>
            <a:ext cx="8229600" cy="5545137"/>
          </a:xfrm>
          <a:noFill/>
        </p:spPr>
        <p:txBody>
          <a:bodyPr wrap="none"/>
          <a:lstStyle/>
          <a:p>
            <a:pPr eaLnBrk="1" hangingPunct="1">
              <a:spcBef>
                <a:spcPct val="30000"/>
              </a:spcBef>
              <a:buFontTx/>
              <a:buNone/>
            </a:pPr>
            <a:r>
              <a:rPr kumimoji="1" lang="en-US" altLang="zh-CN" b="1" smtClean="0">
                <a:solidFill>
                  <a:srgbClr val="000000"/>
                </a:solidFill>
                <a:latin typeface="Times New Roman" pitchFamily="18" charset="0"/>
              </a:rPr>
              <a:t>3. The twins are </a:t>
            </a:r>
            <a:r>
              <a:rPr kumimoji="1" lang="en-US" altLang="zh-CN" b="1" u="sng" smtClean="0">
                <a:solidFill>
                  <a:srgbClr val="000000"/>
                </a:solidFill>
                <a:latin typeface="Times New Roman" pitchFamily="18" charset="0"/>
              </a:rPr>
              <a:t>singing</a:t>
            </a:r>
            <a:r>
              <a:rPr kumimoji="1" lang="en-US" altLang="zh-CN" b="1" smtClean="0">
                <a:solidFill>
                  <a:srgbClr val="000000"/>
                </a:solidFill>
                <a:latin typeface="Times New Roman" pitchFamily="18" charset="0"/>
              </a:rPr>
              <a:t> in the room. </a:t>
            </a: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kumimoji="1" lang="en-US" altLang="zh-CN" b="1" smtClean="0">
                <a:solidFill>
                  <a:srgbClr val="000000"/>
                </a:solidFill>
                <a:latin typeface="Times New Roman" pitchFamily="18" charset="0"/>
              </a:rPr>
              <a:t>     (</a:t>
            </a:r>
            <a:r>
              <a:rPr kumimoji="1" lang="zh-CN" altLang="en-US" b="1" smtClean="0">
                <a:solidFill>
                  <a:srgbClr val="000000"/>
                </a:solidFill>
                <a:latin typeface="Times New Roman" pitchFamily="18" charset="0"/>
              </a:rPr>
              <a:t>对划线部分提问</a:t>
            </a:r>
            <a:r>
              <a:rPr kumimoji="1" lang="en-US" altLang="zh-CN" b="1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kumimoji="1" lang="en-US" altLang="zh-CN" b="1" smtClean="0">
                <a:solidFill>
                  <a:srgbClr val="000000"/>
                </a:solidFill>
                <a:latin typeface="Times New Roman" pitchFamily="18" charset="0"/>
              </a:rPr>
              <a:t>    ______ are the twins ______ in the room?</a:t>
            </a: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kumimoji="1" lang="en-US" altLang="zh-CN" b="1" smtClean="0">
                <a:solidFill>
                  <a:srgbClr val="000000"/>
                </a:solidFill>
                <a:latin typeface="Times New Roman" pitchFamily="18" charset="0"/>
              </a:rPr>
              <a:t>4. She is making </a:t>
            </a:r>
            <a:r>
              <a:rPr kumimoji="1" lang="en-US" altLang="zh-CN" b="1" u="sng" smtClean="0">
                <a:solidFill>
                  <a:srgbClr val="000000"/>
                </a:solidFill>
                <a:latin typeface="Times New Roman" pitchFamily="18" charset="0"/>
              </a:rPr>
              <a:t> cakes</a:t>
            </a:r>
            <a:r>
              <a:rPr kumimoji="1" lang="en-US" altLang="zh-CN" b="1" smtClean="0">
                <a:solidFill>
                  <a:srgbClr val="000000"/>
                </a:solidFill>
                <a:latin typeface="Times New Roman" pitchFamily="18" charset="0"/>
              </a:rPr>
              <a:t>. (</a:t>
            </a:r>
            <a:r>
              <a:rPr kumimoji="1" lang="zh-CN" altLang="en-US" b="1" smtClean="0">
                <a:solidFill>
                  <a:srgbClr val="000000"/>
                </a:solidFill>
                <a:latin typeface="Times New Roman" pitchFamily="18" charset="0"/>
              </a:rPr>
              <a:t>对划线部分提问</a:t>
            </a:r>
            <a:r>
              <a:rPr kumimoji="1" lang="en-US" altLang="zh-CN" b="1" smtClean="0">
                <a:solidFill>
                  <a:srgbClr val="000000"/>
                </a:solidFill>
                <a:latin typeface="Times New Roman" pitchFamily="18" charset="0"/>
              </a:rPr>
              <a:t>) </a:t>
            </a: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kumimoji="1" lang="en-US" altLang="zh-CN" b="1" smtClean="0">
                <a:solidFill>
                  <a:srgbClr val="000000"/>
                </a:solidFill>
                <a:latin typeface="Times New Roman" pitchFamily="18" charset="0"/>
              </a:rPr>
              <a:t>    ______ is she _______?</a:t>
            </a: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kumimoji="1" lang="en-US" altLang="zh-CN" b="1" smtClean="0">
                <a:solidFill>
                  <a:srgbClr val="000000"/>
                </a:solidFill>
                <a:latin typeface="Times New Roman" pitchFamily="18" charset="0"/>
              </a:rPr>
              <a:t>5. Lucy is looking for </a:t>
            </a:r>
            <a:r>
              <a:rPr kumimoji="1" lang="en-US" altLang="zh-CN" b="1" u="sng" smtClean="0">
                <a:solidFill>
                  <a:srgbClr val="000000"/>
                </a:solidFill>
                <a:latin typeface="Times New Roman" pitchFamily="18" charset="0"/>
              </a:rPr>
              <a:t>her ruler</a:t>
            </a:r>
            <a:r>
              <a:rPr kumimoji="1" lang="en-US" altLang="zh-CN" b="1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kumimoji="1" lang="en-US" altLang="zh-CN" b="1" smtClean="0">
                <a:solidFill>
                  <a:srgbClr val="000000"/>
                </a:solidFill>
                <a:latin typeface="Times New Roman" pitchFamily="18" charset="0"/>
              </a:rPr>
              <a:t>    (</a:t>
            </a:r>
            <a:r>
              <a:rPr kumimoji="1" lang="zh-CN" altLang="en-US" b="1" smtClean="0">
                <a:solidFill>
                  <a:srgbClr val="000000"/>
                </a:solidFill>
                <a:latin typeface="Times New Roman" pitchFamily="18" charset="0"/>
              </a:rPr>
              <a:t>对划线部分提问</a:t>
            </a:r>
            <a:r>
              <a:rPr kumimoji="1" lang="en-US" altLang="zh-CN" b="1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kumimoji="1" lang="en-US" altLang="zh-CN" b="1" smtClean="0">
                <a:solidFill>
                  <a:srgbClr val="000000"/>
                </a:solidFill>
                <a:latin typeface="Times New Roman" pitchFamily="18" charset="0"/>
              </a:rPr>
              <a:t>    ______ is Lucy ________ ______?</a:t>
            </a:r>
            <a:endParaRPr lang="en-US" altLang="zh-CN" smtClean="0">
              <a:latin typeface="Times New Roman" pitchFamily="18" charset="0"/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900113" y="1844675"/>
            <a:ext cx="12255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What</a:t>
            </a:r>
            <a:r>
              <a:rPr kumimoji="1" lang="en-US" altLang="zh-CN" sz="2400" b="1" i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      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 rot="10800930" flipV="1">
            <a:off x="827088" y="3141663"/>
            <a:ext cx="14382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en-US" altLang="zh-CN" sz="2400">
                <a:latin typeface="Times New Roman" pitchFamily="18" charset="0"/>
              </a:rPr>
              <a:t>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What</a:t>
            </a:r>
            <a:r>
              <a:rPr kumimoji="1" lang="en-US" altLang="zh-CN" sz="2400" b="1" i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3635375" y="5013325"/>
            <a:ext cx="2736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looking</a:t>
            </a:r>
            <a:r>
              <a:rPr kumimoji="1" lang="en-US" altLang="zh-CN" sz="2400" b="1" i="1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for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4500563" y="1844675"/>
            <a:ext cx="13684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doing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3132138" y="3141663"/>
            <a:ext cx="16557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making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898525" y="5013325"/>
            <a:ext cx="12969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What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24580" grpId="0"/>
      <p:bldP spid="24581" grpId="0"/>
      <p:bldP spid="24582" grpId="0"/>
      <p:bldP spid="24583" grpId="0"/>
      <p:bldP spid="2458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620713"/>
            <a:ext cx="8229600" cy="5472112"/>
          </a:xfrm>
          <a:noFill/>
        </p:spPr>
        <p:txBody>
          <a:bodyPr wrap="none"/>
          <a:lstStyle/>
          <a:p>
            <a:pPr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6. Jim stands under the tree. </a:t>
            </a:r>
          </a:p>
          <a:p>
            <a:pPr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   (</a:t>
            </a:r>
            <a:r>
              <a:rPr lang="zh-CN" altLang="en-US" b="1" smtClean="0">
                <a:latin typeface="Times New Roman" pitchFamily="18" charset="0"/>
              </a:rPr>
              <a:t>改用现在进行时表达</a:t>
            </a:r>
            <a:r>
              <a:rPr lang="en-US" altLang="zh-CN" b="1" smtClean="0">
                <a:latin typeface="Times New Roman" pitchFamily="18" charset="0"/>
              </a:rPr>
              <a:t>)</a:t>
            </a:r>
          </a:p>
          <a:p>
            <a:pPr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   ___________________________________</a:t>
            </a:r>
          </a:p>
          <a:p>
            <a:pPr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7. He’s carrying water for the old woman. </a:t>
            </a:r>
          </a:p>
          <a:p>
            <a:pPr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    (</a:t>
            </a:r>
            <a:r>
              <a:rPr lang="zh-CN" altLang="en-US" b="1" smtClean="0">
                <a:latin typeface="Times New Roman" pitchFamily="18" charset="0"/>
              </a:rPr>
              <a:t>改为一般疑问句</a:t>
            </a:r>
            <a:r>
              <a:rPr lang="en-US" altLang="zh-CN" b="1" smtClean="0">
                <a:latin typeface="Times New Roman" pitchFamily="18" charset="0"/>
              </a:rPr>
              <a:t>)</a:t>
            </a:r>
          </a:p>
          <a:p>
            <a:pPr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   ___________________________________</a:t>
            </a:r>
          </a:p>
          <a:p>
            <a:pPr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8. They are cleaning </a:t>
            </a:r>
            <a:r>
              <a:rPr lang="en-US" altLang="zh-CN" b="1" u="sng" smtClean="0">
                <a:latin typeface="Times New Roman" pitchFamily="18" charset="0"/>
              </a:rPr>
              <a:t>their classroom</a:t>
            </a:r>
            <a:r>
              <a:rPr lang="en-US" altLang="zh-CN" b="1" smtClean="0">
                <a:latin typeface="Times New Roman" pitchFamily="18" charset="0"/>
              </a:rPr>
              <a:t>. </a:t>
            </a:r>
          </a:p>
          <a:p>
            <a:pPr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    (</a:t>
            </a:r>
            <a:r>
              <a:rPr lang="zh-CN" altLang="en-US" b="1" smtClean="0">
                <a:latin typeface="Times New Roman" pitchFamily="18" charset="0"/>
              </a:rPr>
              <a:t>对划线部分提问</a:t>
            </a:r>
            <a:r>
              <a:rPr lang="en-US" altLang="zh-CN" b="1" smtClean="0">
                <a:latin typeface="Times New Roman" pitchFamily="18" charset="0"/>
              </a:rPr>
              <a:t>)</a:t>
            </a:r>
          </a:p>
          <a:p>
            <a:pPr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    ___________________________________</a:t>
            </a:r>
            <a:r>
              <a:rPr lang="en-US" altLang="zh-CN" smtClean="0"/>
              <a:t>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258888" y="5229225"/>
            <a:ext cx="49688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What are they cleaning?</a:t>
            </a:r>
            <a:r>
              <a:rPr lang="en-US" altLang="zh-CN"/>
              <a:t> 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971550" y="1773238"/>
            <a:ext cx="62642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Jim is standing under the tree.</a:t>
            </a:r>
            <a:r>
              <a:rPr lang="en-US" altLang="zh-CN"/>
              <a:t> 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755650" y="3500438"/>
            <a:ext cx="72009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Is he carrying water for the old woman?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  <p:bldP spid="25604" grpId="0"/>
      <p:bldP spid="2560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195513" y="836613"/>
            <a:ext cx="39925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sz="4400" b="1">
                <a:solidFill>
                  <a:srgbClr val="000099"/>
                </a:solidFill>
              </a:rPr>
              <a:t>Homework</a:t>
            </a:r>
            <a:r>
              <a:rPr kumimoji="1" lang="en-US" altLang="zh-CN" sz="2800" b="1">
                <a:solidFill>
                  <a:srgbClr val="000099"/>
                </a:solidFill>
              </a:rPr>
              <a:t> 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755650" y="2205038"/>
            <a:ext cx="7416800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>
              <a:lnSpc>
                <a:spcPct val="155000"/>
              </a:lnSpc>
              <a:spcBef>
                <a:spcPct val="35000"/>
              </a:spcBef>
            </a:pPr>
            <a:r>
              <a:rPr lang="en-US" altLang="zh-CN" sz="3200" b="1">
                <a:latin typeface="Times New Roman" pitchFamily="18" charset="0"/>
              </a:rPr>
              <a:t>1. </a:t>
            </a:r>
            <a:r>
              <a:rPr lang="zh-CN" altLang="en-US" sz="3200" b="1">
                <a:latin typeface="Times New Roman" pitchFamily="18" charset="0"/>
              </a:rPr>
              <a:t>熟记本单元的单词</a:t>
            </a:r>
            <a:r>
              <a:rPr lang="en-US" altLang="zh-CN" sz="3200" b="1">
                <a:latin typeface="Times New Roman" pitchFamily="18" charset="0"/>
              </a:rPr>
              <a:t>,</a:t>
            </a:r>
            <a:r>
              <a:rPr lang="zh-CN" altLang="en-US" sz="3200" b="1">
                <a:latin typeface="Times New Roman" pitchFamily="18" charset="0"/>
              </a:rPr>
              <a:t>词组和重点句型。</a:t>
            </a:r>
          </a:p>
          <a:p>
            <a:pPr>
              <a:lnSpc>
                <a:spcPct val="155000"/>
              </a:lnSpc>
              <a:spcBef>
                <a:spcPct val="35000"/>
              </a:spcBef>
            </a:pPr>
            <a:r>
              <a:rPr lang="en-US" altLang="zh-CN" sz="3200" b="1">
                <a:latin typeface="Times New Roman" pitchFamily="18" charset="0"/>
              </a:rPr>
              <a:t>2. </a:t>
            </a:r>
            <a:r>
              <a:rPr lang="zh-CN" altLang="en-US" sz="3200" b="1">
                <a:latin typeface="Times New Roman" pitchFamily="18" charset="0"/>
              </a:rPr>
              <a:t>注意观察同学在课间的活动</a:t>
            </a:r>
            <a:r>
              <a:rPr lang="en-US" altLang="zh-CN" sz="3200" b="1">
                <a:latin typeface="Times New Roman" pitchFamily="18" charset="0"/>
              </a:rPr>
              <a:t>,</a:t>
            </a:r>
            <a:r>
              <a:rPr lang="zh-CN" altLang="en-US" sz="3200" b="1">
                <a:latin typeface="Times New Roman" pitchFamily="18" charset="0"/>
              </a:rPr>
              <a:t>用现在</a:t>
            </a:r>
          </a:p>
          <a:p>
            <a:pPr>
              <a:lnSpc>
                <a:spcPct val="155000"/>
              </a:lnSpc>
              <a:spcBef>
                <a:spcPct val="35000"/>
              </a:spcBef>
            </a:pPr>
            <a:r>
              <a:rPr lang="zh-CN" altLang="en-US" sz="3200" b="1">
                <a:latin typeface="Times New Roman" pitchFamily="18" charset="0"/>
              </a:rPr>
              <a:t>    进行时写 一篇报道。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7991475" cy="5616575"/>
          </a:xfrm>
          <a:noFill/>
        </p:spPr>
        <p:txBody>
          <a:bodyPr wrap="none"/>
          <a:lstStyle/>
          <a:p>
            <a:pPr marL="609600" indent="-609600" eaLnBrk="1" hangingPunct="1">
              <a:buFontTx/>
              <a:buNone/>
            </a:pPr>
            <a:r>
              <a:rPr lang="en-US" altLang="zh-CN" b="1" smtClean="0">
                <a:latin typeface="黑体" pitchFamily="2" charset="-122"/>
                <a:ea typeface="黑体" pitchFamily="2" charset="-122"/>
              </a:rPr>
              <a:t>3. </a:t>
            </a:r>
            <a:r>
              <a:rPr lang="zh-CN" altLang="en-US" b="1" smtClean="0">
                <a:latin typeface="黑体" pitchFamily="2" charset="-122"/>
                <a:ea typeface="黑体" pitchFamily="2" charset="-122"/>
              </a:rPr>
              <a:t>翻译句子。</a:t>
            </a:r>
          </a:p>
          <a:p>
            <a:pPr marL="609600" indent="-609600" eaLnBrk="1" hangingPunct="1">
              <a:buFontTx/>
              <a:buNone/>
            </a:pPr>
            <a:r>
              <a:rPr lang="en-US" altLang="zh-CN" sz="3000" b="1" smtClean="0">
                <a:latin typeface="Times New Roman" pitchFamily="18" charset="0"/>
              </a:rPr>
              <a:t>1) Jim</a:t>
            </a:r>
            <a:r>
              <a:rPr lang="zh-CN" altLang="en-US" sz="3000" b="1" smtClean="0">
                <a:latin typeface="Times New Roman" pitchFamily="18" charset="0"/>
              </a:rPr>
              <a:t>不但会说英语</a:t>
            </a:r>
            <a:r>
              <a:rPr lang="en-US" altLang="zh-CN" sz="3000" b="1" smtClean="0">
                <a:latin typeface="Times New Roman" pitchFamily="18" charset="0"/>
              </a:rPr>
              <a:t>, </a:t>
            </a:r>
            <a:r>
              <a:rPr lang="zh-CN" altLang="en-US" sz="3000" b="1" smtClean="0">
                <a:latin typeface="Times New Roman" pitchFamily="18" charset="0"/>
              </a:rPr>
              <a:t>也会讲汉语。</a:t>
            </a:r>
          </a:p>
          <a:p>
            <a:pPr marL="609600" indent="-609600" eaLnBrk="1" hangingPunct="1">
              <a:buFontTx/>
              <a:buNone/>
            </a:pPr>
            <a:r>
              <a:rPr lang="en-US" altLang="zh-CN" sz="3000" b="1" smtClean="0">
                <a:latin typeface="Times New Roman" pitchFamily="18" charset="0"/>
              </a:rPr>
              <a:t>2) </a:t>
            </a:r>
            <a:r>
              <a:rPr lang="zh-CN" altLang="en-US" sz="3000" b="1" smtClean="0">
                <a:latin typeface="Times New Roman" pitchFamily="18" charset="0"/>
              </a:rPr>
              <a:t>上课不要迟到。</a:t>
            </a:r>
          </a:p>
          <a:p>
            <a:pPr marL="609600" indent="-609600" eaLnBrk="1" hangingPunct="1">
              <a:buFontTx/>
              <a:buNone/>
            </a:pPr>
            <a:r>
              <a:rPr lang="en-US" altLang="zh-CN" sz="3000" b="1" smtClean="0">
                <a:latin typeface="Times New Roman" pitchFamily="18" charset="0"/>
              </a:rPr>
              <a:t>3) </a:t>
            </a:r>
            <a:r>
              <a:rPr lang="zh-CN" altLang="en-US" sz="3000" b="1" smtClean="0">
                <a:latin typeface="Times New Roman" pitchFamily="18" charset="0"/>
              </a:rPr>
              <a:t>铃响了</a:t>
            </a:r>
            <a:r>
              <a:rPr lang="en-US" altLang="zh-CN" sz="3000" b="1" smtClean="0">
                <a:latin typeface="Times New Roman" pitchFamily="18" charset="0"/>
              </a:rPr>
              <a:t>, </a:t>
            </a:r>
            <a:r>
              <a:rPr lang="zh-CN" altLang="en-US" sz="3000" b="1" smtClean="0">
                <a:latin typeface="Times New Roman" pitchFamily="18" charset="0"/>
              </a:rPr>
              <a:t>学生们进了教室。</a:t>
            </a:r>
          </a:p>
          <a:p>
            <a:pPr marL="609600" indent="-609600" eaLnBrk="1" hangingPunct="1">
              <a:buFontTx/>
              <a:buNone/>
            </a:pPr>
            <a:r>
              <a:rPr lang="en-US" altLang="zh-CN" sz="3000" b="1" smtClean="0">
                <a:latin typeface="Times New Roman" pitchFamily="18" charset="0"/>
              </a:rPr>
              <a:t>4) </a:t>
            </a:r>
            <a:r>
              <a:rPr lang="zh-CN" altLang="en-US" sz="3000" b="1" smtClean="0">
                <a:latin typeface="Times New Roman" pitchFamily="18" charset="0"/>
              </a:rPr>
              <a:t>我们没有任何乐趣，我们该怎么办？</a:t>
            </a:r>
          </a:p>
          <a:p>
            <a:pPr marL="609600" indent="-609600" eaLnBrk="1" hangingPunct="1">
              <a:buFontTx/>
              <a:buNone/>
            </a:pPr>
            <a:r>
              <a:rPr lang="en-US" altLang="zh-CN" sz="3000" b="1" smtClean="0">
                <a:latin typeface="Times New Roman" pitchFamily="18" charset="0"/>
              </a:rPr>
              <a:t>5) </a:t>
            </a:r>
            <a:r>
              <a:rPr lang="zh-CN" altLang="en-US" sz="3000" b="1" smtClean="0">
                <a:latin typeface="Times New Roman" pitchFamily="18" charset="0"/>
              </a:rPr>
              <a:t>我想加入艺术俱乐部。</a:t>
            </a:r>
          </a:p>
          <a:p>
            <a:pPr marL="609600" indent="-609600" eaLnBrk="1" hangingPunct="1">
              <a:buFontTx/>
              <a:buNone/>
            </a:pPr>
            <a:r>
              <a:rPr lang="en-US" altLang="zh-CN" sz="3000" b="1" smtClean="0">
                <a:latin typeface="Times New Roman" pitchFamily="18" charset="0"/>
              </a:rPr>
              <a:t>6) </a:t>
            </a:r>
            <a:r>
              <a:rPr lang="zh-CN" altLang="en-US" sz="3000" b="1" smtClean="0">
                <a:latin typeface="Times New Roman" pitchFamily="18" charset="0"/>
              </a:rPr>
              <a:t>他喜欢去大桥街</a:t>
            </a:r>
            <a:r>
              <a:rPr lang="en-US" altLang="zh-CN" sz="3000" b="1" smtClean="0">
                <a:latin typeface="Times New Roman" pitchFamily="18" charset="0"/>
              </a:rPr>
              <a:t>, </a:t>
            </a:r>
            <a:r>
              <a:rPr lang="zh-CN" altLang="en-US" sz="3000" b="1" smtClean="0">
                <a:latin typeface="Times New Roman" pitchFamily="18" charset="0"/>
              </a:rPr>
              <a:t>因为它是一个玩的好地方。</a:t>
            </a:r>
          </a:p>
          <a:p>
            <a:pPr marL="609600" indent="-609600" eaLnBrk="1" hangingPunct="1">
              <a:buFontTx/>
              <a:buNone/>
            </a:pPr>
            <a:r>
              <a:rPr lang="en-US" altLang="zh-CN" sz="3000" b="1" smtClean="0">
                <a:latin typeface="Times New Roman" pitchFamily="18" charset="0"/>
              </a:rPr>
              <a:t>7) </a:t>
            </a:r>
            <a:r>
              <a:rPr lang="zh-CN" altLang="en-US" sz="3000" b="1" smtClean="0">
                <a:latin typeface="Times New Roman" pitchFamily="18" charset="0"/>
              </a:rPr>
              <a:t>有些人称我们为“白衣天使”。</a:t>
            </a:r>
          </a:p>
          <a:p>
            <a:pPr marL="609600" indent="-609600" eaLnBrk="1" hangingPunct="1">
              <a:buFontTx/>
              <a:buNone/>
            </a:pPr>
            <a:r>
              <a:rPr lang="en-US" altLang="zh-CN" sz="3000" b="1" smtClean="0">
                <a:latin typeface="Times New Roman" pitchFamily="18" charset="0"/>
              </a:rPr>
              <a:t>8) </a:t>
            </a:r>
            <a:r>
              <a:rPr lang="zh-CN" altLang="en-US" sz="3000" b="1" smtClean="0">
                <a:latin typeface="Times New Roman" pitchFamily="18" charset="0"/>
              </a:rPr>
              <a:t>她喜欢她的工作并且很擅长于她的工作。</a:t>
            </a:r>
          </a:p>
          <a:p>
            <a:pPr marL="609600" indent="-609600" eaLnBrk="1" hangingPunct="1">
              <a:buFontTx/>
              <a:buNone/>
            </a:pPr>
            <a:r>
              <a:rPr lang="en-US" altLang="zh-CN" sz="3000" b="1" smtClean="0">
                <a:latin typeface="Times New Roman" pitchFamily="18" charset="0"/>
              </a:rPr>
              <a:t>9) </a:t>
            </a:r>
            <a:r>
              <a:rPr lang="zh-CN" altLang="en-US" sz="3000" b="1" smtClean="0">
                <a:latin typeface="Times New Roman" pitchFamily="18" charset="0"/>
              </a:rPr>
              <a:t>不要整天坐在家里</a:t>
            </a:r>
            <a:r>
              <a:rPr lang="en-US" altLang="zh-CN" sz="3000" b="1" smtClean="0">
                <a:latin typeface="Times New Roman" pitchFamily="18" charset="0"/>
              </a:rPr>
              <a:t>, </a:t>
            </a:r>
            <a:r>
              <a:rPr lang="zh-CN" altLang="en-US" sz="3000" b="1" smtClean="0">
                <a:latin typeface="Times New Roman" pitchFamily="18" charset="0"/>
              </a:rPr>
              <a:t>出去运动一下。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4"/>
          <p:cNvSpPr>
            <a:spLocks noChangeArrowheads="1" noChangeShapeType="1" noTextEdit="1"/>
          </p:cNvSpPr>
          <p:nvPr/>
        </p:nvSpPr>
        <p:spPr bwMode="auto">
          <a:xfrm>
            <a:off x="1524000" y="2057400"/>
            <a:ext cx="62484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华文行楷"/>
                <a:ea typeface="华文行楷"/>
              </a:rPr>
              <a:t>Thank You!</a:t>
            </a:r>
            <a:endParaRPr lang="zh-CN" altLang="en-US" sz="3600" kern="10">
              <a:ln w="9525">
                <a:solidFill>
                  <a:srgbClr val="FFCC99"/>
                </a:solidFill>
                <a:round/>
                <a:headEnd/>
                <a:tailEnd/>
              </a:ln>
              <a:solidFill>
                <a:srgbClr val="FF9900"/>
              </a:solidFill>
              <a:latin typeface="华文行楷"/>
              <a:ea typeface="华文行楷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1331913" y="1700213"/>
            <a:ext cx="6408737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000099"/>
                </a:solidFill>
              </a:rPr>
              <a:t>Unit 6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000099"/>
                </a:solidFill>
              </a:rPr>
              <a:t>I’m watching TV. </a:t>
            </a: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3348038" y="4149725"/>
            <a:ext cx="24479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Self check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381000" y="304800"/>
            <a:ext cx="826135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solidFill>
                  <a:srgbClr val="000099"/>
                </a:solidFill>
              </a:rPr>
              <a:t>1. Add more words in the chart. </a:t>
            </a:r>
          </a:p>
          <a:p>
            <a:pPr eaLnBrk="1" hangingPunct="1"/>
            <a:r>
              <a:rPr lang="en-US" altLang="zh-CN" sz="4000" b="1">
                <a:solidFill>
                  <a:srgbClr val="000099"/>
                </a:solidFill>
              </a:rPr>
              <a:t>Then write at least five sentences</a:t>
            </a:r>
          </a:p>
          <a:p>
            <a:pPr eaLnBrk="1" hangingPunct="1"/>
            <a:r>
              <a:rPr lang="en-US" altLang="zh-CN" sz="4000" b="1">
                <a:solidFill>
                  <a:srgbClr val="000099"/>
                </a:solidFill>
              </a:rPr>
              <a:t>using the words</a:t>
            </a:r>
            <a:r>
              <a:rPr lang="zh-CN" altLang="en-US" sz="4000" b="1">
                <a:solidFill>
                  <a:srgbClr val="000099"/>
                </a:solidFill>
              </a:rPr>
              <a:t>　　</a:t>
            </a:r>
          </a:p>
        </p:txBody>
      </p:sp>
      <p:graphicFrame>
        <p:nvGraphicFramePr>
          <p:cNvPr id="29726" name="Group 30"/>
          <p:cNvGraphicFramePr>
            <a:graphicFrameLocks noGrp="1"/>
          </p:cNvGraphicFramePr>
          <p:nvPr/>
        </p:nvGraphicFramePr>
        <p:xfrm>
          <a:off x="838200" y="2590800"/>
          <a:ext cx="7772400" cy="2667000"/>
        </p:xfrm>
        <a:graphic>
          <a:graphicData uri="http://schemas.openxmlformats.org/drawingml/2006/table">
            <a:tbl>
              <a:tblPr/>
              <a:tblGrid>
                <a:gridCol w="2590800"/>
                <a:gridCol w="2590800"/>
                <a:gridCol w="2590800"/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5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37" name="Line 22"/>
          <p:cNvSpPr>
            <a:spLocks noChangeShapeType="1"/>
          </p:cNvSpPr>
          <p:nvPr/>
        </p:nvSpPr>
        <p:spPr bwMode="auto">
          <a:xfrm>
            <a:off x="1676400" y="3048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8" name="Text Box 23"/>
          <p:cNvSpPr txBox="1">
            <a:spLocks noChangeArrowheads="1"/>
          </p:cNvSpPr>
          <p:nvPr/>
        </p:nvSpPr>
        <p:spPr bwMode="auto">
          <a:xfrm>
            <a:off x="2057400" y="2743200"/>
            <a:ext cx="14303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</a:rPr>
              <a:t>playing</a:t>
            </a:r>
          </a:p>
        </p:txBody>
      </p:sp>
      <p:sp>
        <p:nvSpPr>
          <p:cNvPr id="5139" name="Text Box 24"/>
          <p:cNvSpPr txBox="1">
            <a:spLocks noChangeArrowheads="1"/>
          </p:cNvSpPr>
          <p:nvPr/>
        </p:nvSpPr>
        <p:spPr bwMode="auto">
          <a:xfrm>
            <a:off x="838200" y="2743200"/>
            <a:ext cx="1066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/>
              <a:t>play</a:t>
            </a:r>
          </a:p>
        </p:txBody>
      </p:sp>
      <p:sp>
        <p:nvSpPr>
          <p:cNvPr id="5140" name="Text Box 25"/>
          <p:cNvSpPr txBox="1">
            <a:spLocks noChangeArrowheads="1"/>
          </p:cNvSpPr>
          <p:nvPr/>
        </p:nvSpPr>
        <p:spPr bwMode="auto">
          <a:xfrm>
            <a:off x="3352800" y="2743200"/>
            <a:ext cx="2057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/>
              <a:t>make</a:t>
            </a:r>
          </a:p>
        </p:txBody>
      </p:sp>
      <p:sp>
        <p:nvSpPr>
          <p:cNvPr id="5141" name="Line 26"/>
          <p:cNvSpPr>
            <a:spLocks noChangeShapeType="1"/>
          </p:cNvSpPr>
          <p:nvPr/>
        </p:nvSpPr>
        <p:spPr bwMode="auto">
          <a:xfrm>
            <a:off x="4343400" y="3048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2" name="Text Box 27"/>
          <p:cNvSpPr txBox="1">
            <a:spLocks noChangeArrowheads="1"/>
          </p:cNvSpPr>
          <p:nvPr/>
        </p:nvSpPr>
        <p:spPr bwMode="auto">
          <a:xfrm>
            <a:off x="4648200" y="2743200"/>
            <a:ext cx="1447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</a:rPr>
              <a:t>making</a:t>
            </a:r>
          </a:p>
        </p:txBody>
      </p:sp>
      <p:sp>
        <p:nvSpPr>
          <p:cNvPr id="5143" name="Text Box 28"/>
          <p:cNvSpPr txBox="1">
            <a:spLocks noChangeArrowheads="1"/>
          </p:cNvSpPr>
          <p:nvPr/>
        </p:nvSpPr>
        <p:spPr bwMode="auto">
          <a:xfrm>
            <a:off x="6019800" y="2743200"/>
            <a:ext cx="2667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/>
              <a:t>run     </a:t>
            </a:r>
            <a:r>
              <a:rPr lang="en-US" altLang="zh-CN" sz="2800" b="1">
                <a:solidFill>
                  <a:srgbClr val="FF0000"/>
                </a:solidFill>
              </a:rPr>
              <a:t>running</a:t>
            </a:r>
          </a:p>
        </p:txBody>
      </p:sp>
      <p:sp>
        <p:nvSpPr>
          <p:cNvPr id="5144" name="Line 29"/>
          <p:cNvSpPr>
            <a:spLocks noChangeShapeType="1"/>
          </p:cNvSpPr>
          <p:nvPr/>
        </p:nvSpPr>
        <p:spPr bwMode="auto">
          <a:xfrm>
            <a:off x="6705600" y="3048000"/>
            <a:ext cx="465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27" name="Text Box 31"/>
          <p:cNvSpPr txBox="1">
            <a:spLocks noChangeArrowheads="1"/>
          </p:cNvSpPr>
          <p:nvPr/>
        </p:nvSpPr>
        <p:spPr bwMode="auto">
          <a:xfrm>
            <a:off x="914400" y="5486400"/>
            <a:ext cx="55673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Jack is playing basketball now.</a:t>
            </a:r>
          </a:p>
        </p:txBody>
      </p:sp>
      <p:sp>
        <p:nvSpPr>
          <p:cNvPr id="29729" name="Text Box 33"/>
          <p:cNvSpPr txBox="1">
            <a:spLocks noChangeArrowheads="1"/>
          </p:cNvSpPr>
          <p:nvPr/>
        </p:nvSpPr>
        <p:spPr bwMode="auto">
          <a:xfrm>
            <a:off x="1143000" y="3657600"/>
            <a:ext cx="20574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</a:rPr>
              <a:t>watching</a:t>
            </a:r>
          </a:p>
          <a:p>
            <a:pPr eaLnBrk="1" hangingPunct="1"/>
            <a:r>
              <a:rPr lang="en-US" altLang="zh-CN" sz="2800" b="1">
                <a:latin typeface="Times New Roman" pitchFamily="18" charset="0"/>
              </a:rPr>
              <a:t>talking</a:t>
            </a:r>
          </a:p>
          <a:p>
            <a:pPr eaLnBrk="1" hangingPunct="1"/>
            <a:r>
              <a:rPr lang="en-US" altLang="zh-CN" sz="2800" b="1">
                <a:latin typeface="Times New Roman" pitchFamily="18" charset="0"/>
              </a:rPr>
              <a:t>eating</a:t>
            </a:r>
          </a:p>
        </p:txBody>
      </p:sp>
      <p:sp>
        <p:nvSpPr>
          <p:cNvPr id="29730" name="Text Box 34"/>
          <p:cNvSpPr txBox="1">
            <a:spLocks noChangeArrowheads="1"/>
          </p:cNvSpPr>
          <p:nvPr/>
        </p:nvSpPr>
        <p:spPr bwMode="auto">
          <a:xfrm>
            <a:off x="3946525" y="3571875"/>
            <a:ext cx="17018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</a:rPr>
              <a:t>using</a:t>
            </a:r>
          </a:p>
          <a:p>
            <a:pPr eaLnBrk="1" hangingPunct="1"/>
            <a:r>
              <a:rPr lang="en-US" altLang="zh-CN" sz="2800" b="1">
                <a:latin typeface="Times New Roman" pitchFamily="18" charset="0"/>
              </a:rPr>
              <a:t>exercising</a:t>
            </a:r>
          </a:p>
          <a:p>
            <a:pPr eaLnBrk="1" hangingPunct="1"/>
            <a:r>
              <a:rPr lang="en-US" altLang="zh-CN" sz="2800" b="1">
                <a:latin typeface="Times New Roman" pitchFamily="18" charset="0"/>
              </a:rPr>
              <a:t>living</a:t>
            </a:r>
          </a:p>
        </p:txBody>
      </p:sp>
      <p:sp>
        <p:nvSpPr>
          <p:cNvPr id="29731" name="Text Box 35"/>
          <p:cNvSpPr txBox="1">
            <a:spLocks noChangeArrowheads="1"/>
          </p:cNvSpPr>
          <p:nvPr/>
        </p:nvSpPr>
        <p:spPr bwMode="auto">
          <a:xfrm>
            <a:off x="6553200" y="3763963"/>
            <a:ext cx="17462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Times New Roman" pitchFamily="18" charset="0"/>
              </a:rPr>
              <a:t>swimming</a:t>
            </a:r>
          </a:p>
          <a:p>
            <a:pPr eaLnBrk="1" hangingPunct="1"/>
            <a:r>
              <a:rPr lang="en-US" altLang="zh-CN" sz="2800" b="1">
                <a:latin typeface="Times New Roman" pitchFamily="18" charset="0"/>
              </a:rPr>
              <a:t>shopping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9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27" grpId="0"/>
      <p:bldP spid="29729" grpId="0"/>
      <p:bldP spid="29730" grpId="0"/>
      <p:bldP spid="297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228600" y="609600"/>
            <a:ext cx="85963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solidFill>
                  <a:srgbClr val="000099"/>
                </a:solidFill>
              </a:rPr>
              <a:t>2. Write questions to complete the </a:t>
            </a:r>
          </a:p>
          <a:p>
            <a:pPr eaLnBrk="1" hangingPunct="1"/>
            <a:r>
              <a:rPr lang="en-US" altLang="zh-CN" sz="4000" b="1">
                <a:solidFill>
                  <a:srgbClr val="000099"/>
                </a:solidFill>
              </a:rPr>
              <a:t>conversation.</a:t>
            </a:r>
          </a:p>
        </p:txBody>
      </p:sp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157163" y="2009775"/>
            <a:ext cx="8834437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latin typeface="Times New Roman" pitchFamily="18" charset="0"/>
              </a:rPr>
              <a:t>A: Hey, Bob! ____________________?    (what)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B: I’m listening to the radio.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A:________________________?  (play soccer)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B: Sounds good, but this talk show is interesting.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A: ___________________?   (what, Tony)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B: Oh, he’s studying for a test.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A:____________________________?   (Steve, too)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B: No, he’s not. I think he can play soccer 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with you.</a:t>
            </a:r>
          </a:p>
          <a:p>
            <a:pPr eaLnBrk="1" hangingPunct="1"/>
            <a:endParaRPr lang="en-US" altLang="zh-CN" sz="3200" b="1">
              <a:latin typeface="Times New Roman" pitchFamily="18" charset="0"/>
            </a:endParaRP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2595563" y="1981200"/>
            <a:ext cx="3625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What are you doing</a:t>
            </a: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647700" y="3013075"/>
            <a:ext cx="48466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Do you want to play soccer</a:t>
            </a: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919163" y="3962400"/>
            <a:ext cx="35242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What’s Tony doing</a:t>
            </a: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766763" y="4876800"/>
            <a:ext cx="55006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Is Steve studying for a test, too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/>
      <p:bldP spid="30727" grpId="0"/>
      <p:bldP spid="30728" grpId="0"/>
      <p:bldP spid="307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62950" cy="4708525"/>
          </a:xfrm>
          <a:noFill/>
        </p:spPr>
        <p:txBody>
          <a:bodyPr wrap="none"/>
          <a:lstStyle/>
          <a:p>
            <a:pPr marL="812800" indent="-812800" eaLnBrk="1" hangingPunct="1">
              <a:spcBef>
                <a:spcPct val="30000"/>
              </a:spcBef>
              <a:buFontTx/>
              <a:buNone/>
            </a:pPr>
            <a:r>
              <a:rPr lang="en-US" altLang="zh-CN" sz="2800" b="1" smtClean="0">
                <a:latin typeface="Times New Roman" pitchFamily="18" charset="0"/>
              </a:rPr>
              <a:t>1. clean _______  2. work _______  3. watch _______  </a:t>
            </a:r>
          </a:p>
          <a:p>
            <a:pPr marL="812800" indent="-812800" eaLnBrk="1" hangingPunct="1">
              <a:spcBef>
                <a:spcPct val="30000"/>
              </a:spcBef>
              <a:buFontTx/>
              <a:buNone/>
            </a:pPr>
            <a:r>
              <a:rPr lang="en-US" altLang="zh-CN" sz="2800" b="1" smtClean="0">
                <a:latin typeface="Times New Roman" pitchFamily="18" charset="0"/>
              </a:rPr>
              <a:t>4. eat ________    5. read _______   6. wait ________  </a:t>
            </a:r>
          </a:p>
          <a:p>
            <a:pPr marL="812800" indent="-812800" eaLnBrk="1" hangingPunct="1">
              <a:spcBef>
                <a:spcPct val="30000"/>
              </a:spcBef>
              <a:buFontTx/>
              <a:buNone/>
            </a:pPr>
            <a:r>
              <a:rPr lang="en-US" altLang="zh-CN" sz="2800" b="1" smtClean="0">
                <a:latin typeface="Times New Roman" pitchFamily="18" charset="0"/>
              </a:rPr>
              <a:t>7. talk _______    8. go ________      9. play _______  </a:t>
            </a:r>
          </a:p>
          <a:p>
            <a:pPr marL="812800" indent="-812800" eaLnBrk="1" hangingPunct="1">
              <a:spcBef>
                <a:spcPct val="30000"/>
              </a:spcBef>
              <a:buFontTx/>
              <a:buNone/>
            </a:pPr>
            <a:r>
              <a:rPr lang="en-US" altLang="zh-CN" sz="2800" b="1" smtClean="0">
                <a:latin typeface="Times New Roman" pitchFamily="18" charset="0"/>
              </a:rPr>
              <a:t>10. study _______ 11. take _______  12. have _______  </a:t>
            </a:r>
          </a:p>
          <a:p>
            <a:pPr marL="812800" indent="-812800" eaLnBrk="1" hangingPunct="1">
              <a:spcBef>
                <a:spcPct val="30000"/>
              </a:spcBef>
              <a:buFontTx/>
              <a:buNone/>
            </a:pPr>
            <a:r>
              <a:rPr lang="en-US" altLang="zh-CN" sz="2800" b="1" smtClean="0">
                <a:latin typeface="Times New Roman" pitchFamily="18" charset="0"/>
              </a:rPr>
              <a:t>13. dance _______ 14. write _______15. come _______ </a:t>
            </a:r>
          </a:p>
          <a:p>
            <a:pPr marL="812800" indent="-812800" eaLnBrk="1" hangingPunct="1">
              <a:spcBef>
                <a:spcPct val="30000"/>
              </a:spcBef>
              <a:buFontTx/>
              <a:buNone/>
            </a:pPr>
            <a:r>
              <a:rPr lang="en-US" altLang="zh-CN" sz="2800" b="1" smtClean="0">
                <a:latin typeface="Times New Roman" pitchFamily="18" charset="0"/>
              </a:rPr>
              <a:t>16. make _______ 17. get _______  18. run ________ </a:t>
            </a:r>
          </a:p>
          <a:p>
            <a:pPr marL="812800" indent="-812800" eaLnBrk="1" hangingPunct="1">
              <a:spcBef>
                <a:spcPct val="30000"/>
              </a:spcBef>
              <a:buFontTx/>
              <a:buNone/>
            </a:pPr>
            <a:r>
              <a:rPr lang="en-US" altLang="zh-CN" sz="2800" b="1" smtClean="0">
                <a:latin typeface="Times New Roman" pitchFamily="18" charset="0"/>
              </a:rPr>
              <a:t>19. swim _________  20. shop ________  </a:t>
            </a:r>
          </a:p>
          <a:p>
            <a:pPr marL="812800" indent="-812800" eaLnBrk="1" hangingPunct="1">
              <a:spcBef>
                <a:spcPct val="30000"/>
              </a:spcBef>
              <a:buFontTx/>
              <a:buNone/>
            </a:pPr>
            <a:r>
              <a:rPr lang="en-US" altLang="zh-CN" sz="2800" b="1" smtClean="0">
                <a:latin typeface="Times New Roman" pitchFamily="18" charset="0"/>
              </a:rPr>
              <a:t>21. stop _________    22. sit _______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692275" y="1557338"/>
            <a:ext cx="15843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cleaning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619250" y="2133600"/>
            <a:ext cx="122396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eating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547813" y="2708275"/>
            <a:ext cx="13684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talking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1979613" y="3284538"/>
            <a:ext cx="1582737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studying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979613" y="3789363"/>
            <a:ext cx="15843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dancing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2051050" y="4365625"/>
            <a:ext cx="13684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making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1979613" y="4941888"/>
            <a:ext cx="18732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swimming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1835150" y="5445125"/>
            <a:ext cx="15843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stopping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4572000" y="5516563"/>
            <a:ext cx="1511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sitting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4500563" y="4365625"/>
            <a:ext cx="1512887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getting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4716463" y="3789363"/>
            <a:ext cx="143986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writing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4643438" y="3213100"/>
            <a:ext cx="13684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taking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4140200" y="2708275"/>
            <a:ext cx="11525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going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4356100" y="2133600"/>
            <a:ext cx="16573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reading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4356100" y="1557338"/>
            <a:ext cx="18002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working</a:t>
            </a: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7092950" y="1557338"/>
            <a:ext cx="17986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watching</a:t>
            </a: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7019925" y="2133600"/>
            <a:ext cx="15843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waiting</a:t>
            </a:r>
          </a:p>
        </p:txBody>
      </p:sp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7019925" y="2636838"/>
            <a:ext cx="12954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playing</a:t>
            </a:r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7380288" y="3213100"/>
            <a:ext cx="11525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having</a:t>
            </a:r>
          </a:p>
        </p:txBody>
      </p:sp>
      <p:sp>
        <p:nvSpPr>
          <p:cNvPr id="14358" name="Text Box 22"/>
          <p:cNvSpPr txBox="1">
            <a:spLocks noChangeArrowheads="1"/>
          </p:cNvSpPr>
          <p:nvPr/>
        </p:nvSpPr>
        <p:spPr bwMode="auto">
          <a:xfrm>
            <a:off x="7451725" y="3789363"/>
            <a:ext cx="12954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coming</a:t>
            </a:r>
          </a:p>
        </p:txBody>
      </p:sp>
      <p:sp>
        <p:nvSpPr>
          <p:cNvPr id="14359" name="Text Box 23"/>
          <p:cNvSpPr txBox="1">
            <a:spLocks noChangeArrowheads="1"/>
          </p:cNvSpPr>
          <p:nvPr/>
        </p:nvSpPr>
        <p:spPr bwMode="auto">
          <a:xfrm>
            <a:off x="7019925" y="4365625"/>
            <a:ext cx="165576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running</a:t>
            </a:r>
          </a:p>
        </p:txBody>
      </p:sp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5076825" y="4941888"/>
            <a:ext cx="1727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</a:rPr>
              <a:t>shopping</a:t>
            </a:r>
          </a:p>
        </p:txBody>
      </p:sp>
      <p:sp>
        <p:nvSpPr>
          <p:cNvPr id="7193" name="Rectangle 25"/>
          <p:cNvSpPr>
            <a:spLocks noChangeArrowheads="1"/>
          </p:cNvSpPr>
          <p:nvPr/>
        </p:nvSpPr>
        <p:spPr bwMode="auto">
          <a:xfrm>
            <a:off x="381000" y="609600"/>
            <a:ext cx="65547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00099"/>
                </a:solidFill>
                <a:latin typeface="Times New Roman" pitchFamily="18" charset="0"/>
                <a:ea typeface="黑体" pitchFamily="2" charset="-122"/>
              </a:rPr>
              <a:t>I. </a:t>
            </a:r>
            <a:r>
              <a:rPr lang="zh-CN" altLang="en-US" sz="3600" b="1">
                <a:solidFill>
                  <a:srgbClr val="000099"/>
                </a:solidFill>
                <a:latin typeface="Times New Roman" pitchFamily="18" charset="0"/>
                <a:ea typeface="黑体" pitchFamily="2" charset="-122"/>
              </a:rPr>
              <a:t>写出下列动词现在分词形式。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2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0"/>
      <p:bldP spid="14341" grpId="0"/>
      <p:bldP spid="14342" grpId="0"/>
      <p:bldP spid="14343" grpId="0"/>
      <p:bldP spid="14344" grpId="0"/>
      <p:bldP spid="14345" grpId="0"/>
      <p:bldP spid="14346" grpId="0"/>
      <p:bldP spid="14347" grpId="0"/>
      <p:bldP spid="14348" grpId="0"/>
      <p:bldP spid="14349" grpId="0"/>
      <p:bldP spid="14350" grpId="0"/>
      <p:bldP spid="14351" grpId="0"/>
      <p:bldP spid="14352" grpId="0"/>
      <p:bldP spid="14353" grpId="0"/>
      <p:bldP spid="14354" grpId="0"/>
      <p:bldP spid="14355" grpId="0"/>
      <p:bldP spid="14356" grpId="0"/>
      <p:bldP spid="14357" grpId="0"/>
      <p:bldP spid="14358" grpId="0"/>
      <p:bldP spid="14359" grpId="0"/>
      <p:bldP spid="143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95288" y="1125538"/>
            <a:ext cx="8424862" cy="476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AutoNum type="arabicPeriod"/>
            </a:pPr>
            <a:r>
              <a:rPr kumimoji="1" lang="en-US" altLang="zh-CN" sz="3600" b="1">
                <a:latin typeface="Times New Roman" pitchFamily="18" charset="0"/>
              </a:rPr>
              <a:t> Jane _____ reading English.            </a:t>
            </a:r>
          </a:p>
          <a:p>
            <a:pPr eaLnBrk="1" hangingPunct="1">
              <a:spcBef>
                <a:spcPct val="20000"/>
              </a:spcBef>
            </a:pPr>
            <a:r>
              <a:rPr kumimoji="1" lang="en-US" altLang="zh-CN" sz="3600" b="1">
                <a:latin typeface="Times New Roman" pitchFamily="18" charset="0"/>
              </a:rPr>
              <a:t>    A. is       B. am       C. are     D. be</a:t>
            </a:r>
          </a:p>
          <a:p>
            <a:pPr eaLnBrk="1" hangingPunct="1">
              <a:spcBef>
                <a:spcPct val="20000"/>
              </a:spcBef>
              <a:buFontTx/>
              <a:buAutoNum type="arabicPeriod" startAt="2"/>
            </a:pPr>
            <a:r>
              <a:rPr kumimoji="1" lang="en-US" altLang="zh-CN" sz="3600" b="1">
                <a:latin typeface="Times New Roman" pitchFamily="18" charset="0"/>
              </a:rPr>
              <a:t>Tom and Tim ____ playing basketball.   </a:t>
            </a:r>
          </a:p>
          <a:p>
            <a:pPr eaLnBrk="1" hangingPunct="1">
              <a:spcBef>
                <a:spcPct val="20000"/>
              </a:spcBef>
            </a:pPr>
            <a:r>
              <a:rPr kumimoji="1" lang="en-US" altLang="zh-CN" sz="3600" b="1">
                <a:latin typeface="Times New Roman" pitchFamily="18" charset="0"/>
              </a:rPr>
              <a:t>    A. is       B.am       C.are      D.be</a:t>
            </a:r>
          </a:p>
          <a:p>
            <a:pPr eaLnBrk="1" hangingPunct="1">
              <a:spcBef>
                <a:spcPct val="20000"/>
              </a:spcBef>
            </a:pPr>
            <a:r>
              <a:rPr kumimoji="1" lang="en-US" altLang="zh-CN" sz="3600" b="1">
                <a:latin typeface="Times New Roman" pitchFamily="18" charset="0"/>
              </a:rPr>
              <a:t>3. --What are you doing?                          </a:t>
            </a:r>
          </a:p>
          <a:p>
            <a:pPr eaLnBrk="1" hangingPunct="1">
              <a:spcBef>
                <a:spcPct val="20000"/>
              </a:spcBef>
            </a:pPr>
            <a:r>
              <a:rPr kumimoji="1" lang="en-US" altLang="zh-CN" sz="3600" b="1">
                <a:latin typeface="Times New Roman" pitchFamily="18" charset="0"/>
              </a:rPr>
              <a:t>    -- I _____ watching TV.                           </a:t>
            </a:r>
          </a:p>
          <a:p>
            <a:pPr eaLnBrk="1" hangingPunct="1">
              <a:spcBef>
                <a:spcPct val="20000"/>
              </a:spcBef>
            </a:pPr>
            <a:r>
              <a:rPr kumimoji="1" lang="en-US" altLang="zh-CN" sz="3600" b="1">
                <a:latin typeface="Times New Roman" pitchFamily="18" charset="0"/>
              </a:rPr>
              <a:t>   A. is     B. am      C. are     D. being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051050" y="1125538"/>
            <a:ext cx="914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924300" y="2492375"/>
            <a:ext cx="5762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C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979613" y="4437063"/>
            <a:ext cx="685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484438" y="404813"/>
            <a:ext cx="38163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400" b="1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Ⅱ</a:t>
            </a:r>
            <a:r>
              <a:rPr lang="en-US" altLang="zh-CN" sz="4400" b="1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. </a:t>
            </a:r>
            <a:r>
              <a:rPr lang="zh-CN" altLang="en-US" sz="4400" b="1">
                <a:solidFill>
                  <a:srgbClr val="000099"/>
                </a:solidFill>
                <a:latin typeface="黑体" pitchFamily="2" charset="-122"/>
                <a:ea typeface="黑体" pitchFamily="2" charset="-122"/>
              </a:rPr>
              <a:t>单项选择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utoUpdateAnimBg="0"/>
      <p:bldP spid="15364" grpId="0" autoUpdateAnimBg="0"/>
      <p:bldP spid="1536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79388" y="836613"/>
            <a:ext cx="8736012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latin typeface="Times New Roman" pitchFamily="18" charset="0"/>
              </a:rPr>
              <a:t>4. Listen, Kate ______.                             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latin typeface="Times New Roman" pitchFamily="18" charset="0"/>
              </a:rPr>
              <a:t>A. sings  B. singing C. is sing  D. is singing 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latin typeface="Times New Roman" pitchFamily="18" charset="0"/>
              </a:rPr>
              <a:t>5. Are you _____ your homework?       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latin typeface="Times New Roman" pitchFamily="18" charset="0"/>
              </a:rPr>
              <a:t>A. do    B. to  do    C. doing   D. does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latin typeface="Times New Roman" pitchFamily="18" charset="0"/>
              </a:rPr>
              <a:t>6. Tom _____ eating  dinner.              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latin typeface="Times New Roman" pitchFamily="18" charset="0"/>
              </a:rPr>
              <a:t>A. don’t    B. doesn’t    C. isn’t    D. not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3563938" y="836613"/>
            <a:ext cx="609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D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843213" y="2492375"/>
            <a:ext cx="609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C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908175" y="4076700"/>
            <a:ext cx="762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utoUpdateAnimBg="0"/>
      <p:bldP spid="16388" grpId="0" autoUpdateAnimBg="0"/>
      <p:bldP spid="16389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539750" y="765175"/>
            <a:ext cx="8064500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40000"/>
              </a:spcBef>
            </a:pPr>
            <a:r>
              <a:rPr lang="en-US" altLang="zh-CN" sz="3000" b="1">
                <a:latin typeface="Times New Roman" pitchFamily="18" charset="0"/>
              </a:rPr>
              <a:t>7. That box is too heavy. Let me ________ you.</a:t>
            </a:r>
          </a:p>
          <a:p>
            <a:pPr eaLnBrk="1" hangingPunct="1">
              <a:spcBef>
                <a:spcPct val="40000"/>
              </a:spcBef>
            </a:pPr>
            <a:r>
              <a:rPr lang="en-US" altLang="zh-CN" sz="3000" b="1">
                <a:latin typeface="Times New Roman" pitchFamily="18" charset="0"/>
              </a:rPr>
              <a:t>   A. help      B. to help C. helps</a:t>
            </a:r>
            <a:r>
              <a:rPr lang="zh-CN" altLang="en-US" sz="3000" b="1">
                <a:latin typeface="Times New Roman" pitchFamily="18" charset="0"/>
              </a:rPr>
              <a:t>　</a:t>
            </a:r>
            <a:r>
              <a:rPr lang="en-US" altLang="zh-CN" sz="3000" b="1">
                <a:latin typeface="Times New Roman" pitchFamily="18" charset="0"/>
              </a:rPr>
              <a:t>D. helping</a:t>
            </a:r>
          </a:p>
          <a:p>
            <a:pPr eaLnBrk="1" hangingPunct="1">
              <a:spcBef>
                <a:spcPct val="40000"/>
              </a:spcBef>
            </a:pPr>
            <a:r>
              <a:rPr lang="en-US" altLang="zh-CN" sz="3000" b="1">
                <a:latin typeface="Times New Roman" pitchFamily="18" charset="0"/>
              </a:rPr>
              <a:t>8. They and the teacher ________. </a:t>
            </a:r>
          </a:p>
          <a:p>
            <a:pPr eaLnBrk="1" hangingPunct="1">
              <a:spcBef>
                <a:spcPct val="40000"/>
              </a:spcBef>
            </a:pPr>
            <a:r>
              <a:rPr lang="en-US" altLang="zh-CN" sz="3000" b="1">
                <a:latin typeface="Times New Roman" pitchFamily="18" charset="0"/>
              </a:rPr>
              <a:t>   A. swimming                           B. are singing</a:t>
            </a:r>
          </a:p>
          <a:p>
            <a:pPr eaLnBrk="1" hangingPunct="1">
              <a:spcBef>
                <a:spcPct val="40000"/>
              </a:spcBef>
            </a:pPr>
            <a:r>
              <a:rPr lang="en-US" altLang="zh-CN" sz="3000" b="1">
                <a:latin typeface="Times New Roman" pitchFamily="18" charset="0"/>
              </a:rPr>
              <a:t>   C. is playing tennis                 D. swims</a:t>
            </a:r>
          </a:p>
          <a:p>
            <a:pPr eaLnBrk="1" hangingPunct="1">
              <a:spcBef>
                <a:spcPct val="40000"/>
              </a:spcBef>
            </a:pPr>
            <a:r>
              <a:rPr lang="en-US" altLang="zh-CN" sz="3000" b="1">
                <a:latin typeface="Times New Roman" pitchFamily="18" charset="0"/>
              </a:rPr>
              <a:t>9. _________ your sisters doing? </a:t>
            </a:r>
          </a:p>
          <a:p>
            <a:pPr eaLnBrk="1" hangingPunct="1">
              <a:spcBef>
                <a:spcPct val="40000"/>
              </a:spcBef>
            </a:pPr>
            <a:r>
              <a:rPr lang="en-US" altLang="zh-CN" sz="3000" b="1">
                <a:latin typeface="Times New Roman" pitchFamily="18" charset="0"/>
              </a:rPr>
              <a:t>   A. What are                             B. What is</a:t>
            </a:r>
          </a:p>
          <a:p>
            <a:pPr eaLnBrk="1" hangingPunct="1">
              <a:spcBef>
                <a:spcPct val="40000"/>
              </a:spcBef>
            </a:pPr>
            <a:r>
              <a:rPr lang="en-US" altLang="zh-CN" sz="3000" b="1">
                <a:latin typeface="Times New Roman" pitchFamily="18" charset="0"/>
              </a:rPr>
              <a:t>   C. Where is                              D. Where are</a:t>
            </a:r>
            <a:r>
              <a:rPr lang="en-US" altLang="zh-CN" sz="3000" b="1"/>
              <a:t></a:t>
            </a:r>
            <a:endParaRPr lang="en-US" altLang="zh-CN" sz="3000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300788" y="692150"/>
            <a:ext cx="6477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000" b="1">
                <a:solidFill>
                  <a:srgbClr val="FF0000"/>
                </a:solidFill>
                <a:latin typeface="Times New Roman" pitchFamily="18" charset="0"/>
              </a:rPr>
              <a:t>A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 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859338" y="1989138"/>
            <a:ext cx="6477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000" b="1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en-US" altLang="zh-CN"/>
              <a:t> 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619250" y="3933825"/>
            <a:ext cx="5048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000" b="1">
                <a:solidFill>
                  <a:srgbClr val="FF0000"/>
                </a:solidFill>
                <a:latin typeface="Times New Roman" pitchFamily="18" charset="0"/>
              </a:rPr>
              <a:t>A</a:t>
            </a: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  <p:bldP spid="17412" grpId="0"/>
      <p:bldP spid="174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620713"/>
            <a:ext cx="8229600" cy="55054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10. </a:t>
            </a:r>
            <a:r>
              <a:rPr lang="en-US" altLang="zh-CN" sz="3000" b="1" smtClean="0">
                <a:latin typeface="Times New Roman" pitchFamily="18" charset="0"/>
              </a:rPr>
              <a:t>Don’t turn on the TV. Grandma (    ) now (   ). </a:t>
            </a:r>
          </a:p>
          <a:p>
            <a:pPr eaLnBrk="1" hangingPunct="1">
              <a:buFontTx/>
              <a:buNone/>
            </a:pPr>
            <a:r>
              <a:rPr lang="en-US" altLang="zh-CN" sz="3000" b="1" smtClean="0">
                <a:latin typeface="Times New Roman" pitchFamily="18" charset="0"/>
              </a:rPr>
              <a:t>                                                         (2008</a:t>
            </a:r>
            <a:r>
              <a:rPr lang="zh-CN" altLang="en-US" sz="3000" b="1" smtClean="0">
                <a:latin typeface="Times New Roman" pitchFamily="18" charset="0"/>
              </a:rPr>
              <a:t>北京</a:t>
            </a:r>
            <a:r>
              <a:rPr lang="en-US" altLang="zh-CN" sz="3000" b="1" smtClean="0">
                <a:latin typeface="Times New Roman" pitchFamily="18" charset="0"/>
              </a:rPr>
              <a:t>24)</a:t>
            </a:r>
            <a:br>
              <a:rPr lang="en-US" altLang="zh-CN" sz="3000" b="1" smtClean="0">
                <a:latin typeface="Times New Roman" pitchFamily="18" charset="0"/>
              </a:rPr>
            </a:br>
            <a:r>
              <a:rPr lang="en-US" altLang="zh-CN" sz="3000" b="1" smtClean="0">
                <a:latin typeface="Times New Roman" pitchFamily="18" charset="0"/>
              </a:rPr>
              <a:t>  A. Is sleeping                B. will sleep    </a:t>
            </a:r>
          </a:p>
          <a:p>
            <a:pPr eaLnBrk="1" hangingPunct="1">
              <a:buFontTx/>
              <a:buNone/>
            </a:pPr>
            <a:r>
              <a:rPr lang="en-US" altLang="zh-CN" sz="3000" b="1" smtClean="0">
                <a:latin typeface="Times New Roman" pitchFamily="18" charset="0"/>
              </a:rPr>
              <a:t>      C. slept                          D. sleeps</a:t>
            </a:r>
            <a:r>
              <a:rPr lang="en-US" altLang="zh-CN" smtClean="0"/>
              <a:t/>
            </a:r>
            <a:br>
              <a:rPr lang="en-US" altLang="zh-CN" smtClean="0"/>
            </a:br>
            <a:endParaRPr lang="en-US" altLang="zh-CN" smtClean="0"/>
          </a:p>
          <a:p>
            <a:pPr eaLnBrk="1" hangingPunct="1">
              <a:buFontTx/>
              <a:buNone/>
            </a:pPr>
            <a:r>
              <a:rPr lang="en-US" altLang="zh-CN" sz="3000" b="1" smtClean="0">
                <a:latin typeface="Times New Roman" pitchFamily="18" charset="0"/>
              </a:rPr>
              <a:t>11. He (    ) his bicycle  when it began to rain.</a:t>
            </a:r>
          </a:p>
          <a:p>
            <a:pPr eaLnBrk="1" hangingPunct="1">
              <a:buFontTx/>
              <a:buNone/>
            </a:pPr>
            <a:r>
              <a:rPr lang="en-US" altLang="zh-CN" sz="3000" b="1" smtClean="0">
                <a:latin typeface="Times New Roman" pitchFamily="18" charset="0"/>
              </a:rPr>
              <a:t>                                                      (2009</a:t>
            </a:r>
            <a:r>
              <a:rPr lang="zh-CN" altLang="en-US" sz="3000" b="1" smtClean="0">
                <a:latin typeface="Times New Roman" pitchFamily="18" charset="0"/>
              </a:rPr>
              <a:t>天津</a:t>
            </a:r>
            <a:r>
              <a:rPr lang="en-US" altLang="zh-CN" sz="3000" b="1" smtClean="0">
                <a:latin typeface="Times New Roman" pitchFamily="18" charset="0"/>
              </a:rPr>
              <a:t>39)</a:t>
            </a:r>
            <a:br>
              <a:rPr lang="en-US" altLang="zh-CN" sz="3000" b="1" smtClean="0">
                <a:latin typeface="Times New Roman" pitchFamily="18" charset="0"/>
              </a:rPr>
            </a:br>
            <a:r>
              <a:rPr lang="en-US" altLang="zh-CN" sz="3000" b="1" smtClean="0">
                <a:latin typeface="Times New Roman" pitchFamily="18" charset="0"/>
              </a:rPr>
              <a:t>A. Was riding                  B. is riding    </a:t>
            </a:r>
          </a:p>
          <a:p>
            <a:pPr eaLnBrk="1" hangingPunct="1">
              <a:buFontTx/>
              <a:buNone/>
            </a:pPr>
            <a:r>
              <a:rPr lang="en-US" altLang="zh-CN" sz="3000" b="1" smtClean="0">
                <a:latin typeface="Times New Roman" pitchFamily="18" charset="0"/>
              </a:rPr>
              <a:t>   C. has ridden                  D. rides</a:t>
            </a:r>
            <a:r>
              <a:rPr lang="en-US" altLang="zh-CN" smtClean="0"/>
              <a:t/>
            </a:r>
            <a:br>
              <a:rPr lang="en-US" altLang="zh-CN" smtClean="0"/>
            </a:br>
            <a:endParaRPr lang="en-US" altLang="zh-CN" smtClean="0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6516688" y="620713"/>
            <a:ext cx="609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692275" y="3141663"/>
            <a:ext cx="609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utoUpdateAnimBg="0"/>
      <p:bldP spid="18436" grpId="0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</TotalTime>
  <Words>1078</Words>
  <Application>Microsoft Office PowerPoint</Application>
  <PresentationFormat>全屏显示(4:3)</PresentationFormat>
  <Paragraphs>213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Arial</vt:lpstr>
      <vt:lpstr>宋体</vt:lpstr>
      <vt:lpstr>Calibri</vt:lpstr>
      <vt:lpstr>Times New Roman</vt:lpstr>
      <vt:lpstr>黑体</vt:lpstr>
      <vt:lpstr>Comic Sans MS</vt:lpstr>
      <vt:lpstr>默认设计模板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14</cp:revision>
  <cp:lastPrinted>1601-01-01T00:00:00Z</cp:lastPrinted>
  <dcterms:created xsi:type="dcterms:W3CDTF">1601-01-01T00:00:00Z</dcterms:created>
  <dcterms:modified xsi:type="dcterms:W3CDTF">2015-08-12T02:13:22Z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